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738A8B-31D4-4952-9720-2205E4611325}" v="22" dt="2020-10-18T18:47:24.87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8" y="-45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. Carson" userId="fe3ef72a-a8de-49f6-865d-dee39d7aa742" providerId="ADAL" clId="{D8CA8314-102C-4B1C-90F3-EAAB5DA02565}"/>
    <pc:docChg chg="custSel addSld modSld">
      <pc:chgData name="Lisa M. Carson" userId="fe3ef72a-a8de-49f6-865d-dee39d7aa742" providerId="ADAL" clId="{D8CA8314-102C-4B1C-90F3-EAAB5DA02565}" dt="2020-10-18T18:47:28.716" v="338" actId="14100"/>
      <pc:docMkLst>
        <pc:docMk/>
      </pc:docMkLst>
      <pc:sldChg chg="modSp">
        <pc:chgData name="Lisa M. Carson" userId="fe3ef72a-a8de-49f6-865d-dee39d7aa742" providerId="ADAL" clId="{D8CA8314-102C-4B1C-90F3-EAAB5DA02565}" dt="2020-10-18T18:27:39.245" v="8" actId="113"/>
        <pc:sldMkLst>
          <pc:docMk/>
          <pc:sldMk cId="0" sldId="256"/>
        </pc:sldMkLst>
        <pc:spChg chg="mod">
          <ac:chgData name="Lisa M. Carson" userId="fe3ef72a-a8de-49f6-865d-dee39d7aa742" providerId="ADAL" clId="{D8CA8314-102C-4B1C-90F3-EAAB5DA02565}" dt="2020-10-18T18:27:39.245" v="8" actId="113"/>
          <ac:spMkLst>
            <pc:docMk/>
            <pc:sldMk cId="0" sldId="256"/>
            <ac:spMk id="11" creationId="{00000000-0000-0000-0000-000000000000}"/>
          </ac:spMkLst>
        </pc:spChg>
        <pc:spChg chg="mod">
          <ac:chgData name="Lisa M. Carson" userId="fe3ef72a-a8de-49f6-865d-dee39d7aa742" providerId="ADAL" clId="{D8CA8314-102C-4B1C-90F3-EAAB5DA02565}" dt="2020-10-18T18:25:17.736" v="0" actId="6549"/>
          <ac:spMkLst>
            <pc:docMk/>
            <pc:sldMk cId="0" sldId="256"/>
            <ac:spMk id="20" creationId="{8BD70704-6485-4BCF-94ED-DC65D469983C}"/>
          </ac:spMkLst>
        </pc:spChg>
      </pc:sldChg>
      <pc:sldChg chg="addSp delSp modSp add">
        <pc:chgData name="Lisa M. Carson" userId="fe3ef72a-a8de-49f6-865d-dee39d7aa742" providerId="ADAL" clId="{D8CA8314-102C-4B1C-90F3-EAAB5DA02565}" dt="2020-10-18T18:47:28.716" v="338" actId="14100"/>
        <pc:sldMkLst>
          <pc:docMk/>
          <pc:sldMk cId="2708031671" sldId="257"/>
        </pc:sldMkLst>
        <pc:spChg chg="mod">
          <ac:chgData name="Lisa M. Carson" userId="fe3ef72a-a8de-49f6-865d-dee39d7aa742" providerId="ADAL" clId="{D8CA8314-102C-4B1C-90F3-EAAB5DA02565}" dt="2020-10-18T18:29:07.203" v="65" actId="122"/>
          <ac:spMkLst>
            <pc:docMk/>
            <pc:sldMk cId="2708031671" sldId="257"/>
            <ac:spMk id="2" creationId="{4150943A-C4D6-4134-BB53-4180B1C6587C}"/>
          </ac:spMkLst>
        </pc:spChg>
        <pc:spChg chg="del">
          <ac:chgData name="Lisa M. Carson" userId="fe3ef72a-a8de-49f6-865d-dee39d7aa742" providerId="ADAL" clId="{D8CA8314-102C-4B1C-90F3-EAAB5DA02565}" dt="2020-10-18T18:28:39.581" v="10" actId="478"/>
          <ac:spMkLst>
            <pc:docMk/>
            <pc:sldMk cId="2708031671" sldId="257"/>
            <ac:spMk id="3" creationId="{CCA5FA5D-40CF-4FDF-BB16-D630311FD8F9}"/>
          </ac:spMkLst>
        </pc:spChg>
        <pc:spChg chg="add mod">
          <ac:chgData name="Lisa M. Carson" userId="fe3ef72a-a8de-49f6-865d-dee39d7aa742" providerId="ADAL" clId="{D8CA8314-102C-4B1C-90F3-EAAB5DA02565}" dt="2020-10-18T18:37:04.359" v="210" actId="207"/>
          <ac:spMkLst>
            <pc:docMk/>
            <pc:sldMk cId="2708031671" sldId="257"/>
            <ac:spMk id="4" creationId="{3CB02123-CF6A-4C56-8DA4-55484E868921}"/>
          </ac:spMkLst>
        </pc:spChg>
        <pc:spChg chg="add mod">
          <ac:chgData name="Lisa M. Carson" userId="fe3ef72a-a8de-49f6-865d-dee39d7aa742" providerId="ADAL" clId="{D8CA8314-102C-4B1C-90F3-EAAB5DA02565}" dt="2020-10-18T18:31:36.082" v="96" actId="20577"/>
          <ac:spMkLst>
            <pc:docMk/>
            <pc:sldMk cId="2708031671" sldId="257"/>
            <ac:spMk id="5" creationId="{93F1E3DA-FC3A-4A69-8C55-D4BBE08F413A}"/>
          </ac:spMkLst>
        </pc:spChg>
        <pc:spChg chg="add mod">
          <ac:chgData name="Lisa M. Carson" userId="fe3ef72a-a8de-49f6-865d-dee39d7aa742" providerId="ADAL" clId="{D8CA8314-102C-4B1C-90F3-EAAB5DA02565}" dt="2020-10-18T18:36:55.638" v="209" actId="1076"/>
          <ac:spMkLst>
            <pc:docMk/>
            <pc:sldMk cId="2708031671" sldId="257"/>
            <ac:spMk id="7" creationId="{AA713909-2985-4438-9D10-B47CA293BA37}"/>
          </ac:spMkLst>
        </pc:spChg>
        <pc:spChg chg="add del mod">
          <ac:chgData name="Lisa M. Carson" userId="fe3ef72a-a8de-49f6-865d-dee39d7aa742" providerId="ADAL" clId="{D8CA8314-102C-4B1C-90F3-EAAB5DA02565}" dt="2020-10-18T18:37:35.498" v="214"/>
          <ac:spMkLst>
            <pc:docMk/>
            <pc:sldMk cId="2708031671" sldId="257"/>
            <ac:spMk id="9" creationId="{676EDC96-0FE0-42DF-9EAB-D1B67B802898}"/>
          </ac:spMkLst>
        </pc:spChg>
        <pc:spChg chg="add mod">
          <ac:chgData name="Lisa M. Carson" userId="fe3ef72a-a8de-49f6-865d-dee39d7aa742" providerId="ADAL" clId="{D8CA8314-102C-4B1C-90F3-EAAB5DA02565}" dt="2020-10-18T18:39:29.747" v="249" actId="6549"/>
          <ac:spMkLst>
            <pc:docMk/>
            <pc:sldMk cId="2708031671" sldId="257"/>
            <ac:spMk id="10" creationId="{E886A743-7E06-4C32-9C7C-C59080694A92}"/>
          </ac:spMkLst>
        </pc:spChg>
        <pc:spChg chg="add mod">
          <ac:chgData name="Lisa M. Carson" userId="fe3ef72a-a8de-49f6-865d-dee39d7aa742" providerId="ADAL" clId="{D8CA8314-102C-4B1C-90F3-EAAB5DA02565}" dt="2020-10-18T18:47:28.716" v="338" actId="14100"/>
          <ac:spMkLst>
            <pc:docMk/>
            <pc:sldMk cId="2708031671" sldId="257"/>
            <ac:spMk id="12" creationId="{7EF02F16-CD6D-4F5E-A126-FC45454D9385}"/>
          </ac:spMkLst>
        </pc:spChg>
        <pc:picChg chg="add mod">
          <ac:chgData name="Lisa M. Carson" userId="fe3ef72a-a8de-49f6-865d-dee39d7aa742" providerId="ADAL" clId="{D8CA8314-102C-4B1C-90F3-EAAB5DA02565}" dt="2020-10-18T18:36:51.477" v="208" actId="1076"/>
          <ac:picMkLst>
            <pc:docMk/>
            <pc:sldMk cId="2708031671" sldId="257"/>
            <ac:picMk id="6" creationId="{FACFE287-3600-4985-9DD7-85EC523C5E9C}"/>
          </ac:picMkLst>
        </pc:picChg>
        <pc:picChg chg="add mod">
          <ac:chgData name="Lisa M. Carson" userId="fe3ef72a-a8de-49f6-865d-dee39d7aa742" providerId="ADAL" clId="{D8CA8314-102C-4B1C-90F3-EAAB5DA02565}" dt="2020-10-18T18:36:42.846" v="205" actId="1076"/>
          <ac:picMkLst>
            <pc:docMk/>
            <pc:sldMk cId="2708031671" sldId="257"/>
            <ac:picMk id="8" creationId="{99BAE9CE-7A84-43D3-807E-417073D419C8}"/>
          </ac:picMkLst>
        </pc:picChg>
        <pc:picChg chg="add mod">
          <ac:chgData name="Lisa M. Carson" userId="fe3ef72a-a8de-49f6-865d-dee39d7aa742" providerId="ADAL" clId="{D8CA8314-102C-4B1C-90F3-EAAB5DA02565}" dt="2020-10-18T18:39:13.525" v="247" actId="1076"/>
          <ac:picMkLst>
            <pc:docMk/>
            <pc:sldMk cId="2708031671" sldId="257"/>
            <ac:picMk id="11" creationId="{1F5D9487-6FFE-4A9E-BFCF-767E537B1BB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24131-CF1A-409C-BEF8-CC2BF3EB9428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5F89E-7B73-4060-ABD3-66C4EEFD4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6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ulding.revtrak.net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nam05.safelinks.protection.outlook.com/?url=https%3A%2F%2Fyoutu.be%2FWi0lCJHAeys&amp;data=02%7C01%7CJRAllen%40paulding.k12.ga.us%7C27beef1af1424612831208d8667dc902%7C0a4d13eb5a664a7092f1392d6edba3aa%7C0%7C0%7C637372037724508440&amp;sdata=ceIFeITLdnrgVgHrG8nG%2FutlktRGxy0e7AZ1EN3SHuQ%3D&amp;reserved=0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https://paulding.revtrak.net/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https://youtu.be/Wi0lCJHAeys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F5F89E-7B73-4060-ABD3-66C4EEFD4D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5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F5F89E-7B73-4060-ABD3-66C4EEFD4D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6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8600" y="228600"/>
            <a:ext cx="7315200" cy="9601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52210" y="270669"/>
            <a:ext cx="4098290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yergin@paulding.k12.ga.us" TargetMode="External"/><Relationship Id="rId3" Type="http://schemas.openxmlformats.org/officeDocument/2006/relationships/hyperlink" Target="mailto:lcarson@Paulding.k12.ga.us" TargetMode="External"/><Relationship Id="rId7" Type="http://schemas.openxmlformats.org/officeDocument/2006/relationships/hyperlink" Target="mailto:mittelman@paulding.k12.ga.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tallman@Paulding.k12.ga.us" TargetMode="External"/><Relationship Id="rId5" Type="http://schemas.openxmlformats.org/officeDocument/2006/relationships/hyperlink" Target="mailto:rwalton@paulding.k12.ga.us" TargetMode="External"/><Relationship Id="rId4" Type="http://schemas.openxmlformats.org/officeDocument/2006/relationships/hyperlink" Target="mailto:stking@Paulding.k12.ga.us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www.youtube.com/watch?v=WYJsQo7ZTC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reload=9&amp;v=MVZRD4Fa1OY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0350">
              <a:lnSpc>
                <a:spcPct val="100000"/>
              </a:lnSpc>
              <a:spcBef>
                <a:spcPts val="100"/>
              </a:spcBef>
            </a:pPr>
            <a:r>
              <a:rPr dirty="0"/>
              <a:t>Our </a:t>
            </a:r>
            <a:r>
              <a:rPr spc="10" dirty="0"/>
              <a:t>4th </a:t>
            </a:r>
            <a:r>
              <a:rPr spc="-25" dirty="0"/>
              <a:t>Grade  </a:t>
            </a:r>
            <a:r>
              <a:rPr spc="-15" dirty="0"/>
              <a:t>Classroom</a:t>
            </a:r>
            <a:r>
              <a:rPr spc="-40" dirty="0"/>
              <a:t> </a:t>
            </a:r>
            <a:r>
              <a:rPr spc="-15" dirty="0"/>
              <a:t>News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4418" y="1682038"/>
            <a:ext cx="233680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1800" spc="-20" dirty="0">
                <a:solidFill>
                  <a:srgbClr val="FFFFFF"/>
                </a:solidFill>
                <a:latin typeface="Carlito"/>
                <a:cs typeface="Carlito"/>
              </a:rPr>
              <a:t>Week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10/</a:t>
            </a:r>
            <a:r>
              <a:rPr lang="en-US" sz="1800" spc="-5" dirty="0">
                <a:solidFill>
                  <a:srgbClr val="FFFFFF"/>
                </a:solidFill>
                <a:latin typeface="Carlito"/>
                <a:cs typeface="Carlito"/>
              </a:rPr>
              <a:t>19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/20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85768" y="2907300"/>
            <a:ext cx="101091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Reminders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326" y="2815906"/>
            <a:ext cx="3090545" cy="2475037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576580">
              <a:lnSpc>
                <a:spcPct val="100000"/>
              </a:lnSpc>
              <a:spcBef>
                <a:spcPts val="82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Reading/Writing</a:t>
            </a:r>
            <a:endParaRPr sz="1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en-US" sz="850" b="1" spc="-5" dirty="0">
                <a:latin typeface="Carlito"/>
                <a:cs typeface="Carlito"/>
              </a:rPr>
              <a:t>RI1:</a:t>
            </a:r>
            <a:r>
              <a:rPr lang="en-US" sz="850" dirty="0"/>
              <a:t>Refer to details and examples in a text when explaining what the text says explicitly and when drawing inferences from the text.</a:t>
            </a:r>
            <a:endParaRPr lang="en-US" sz="850" b="1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en-US" sz="850" b="1" spc="-5" dirty="0">
                <a:latin typeface="Carlito"/>
                <a:cs typeface="Carlito"/>
              </a:rPr>
              <a:t>RI3:</a:t>
            </a:r>
            <a:r>
              <a:rPr lang="en-US" sz="850" dirty="0"/>
              <a:t>Explain events, procedures, ideas, or concepts in a historical, scientific, or technical text, including what happened and why, based on specific information in the text</a:t>
            </a:r>
            <a:endParaRPr lang="en-US" sz="850" b="1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en-US" sz="850" b="1" spc="-5" dirty="0">
                <a:latin typeface="Carlito"/>
                <a:cs typeface="Carlito"/>
              </a:rPr>
              <a:t>RI5:</a:t>
            </a:r>
            <a:r>
              <a:rPr lang="en-US" sz="850" dirty="0"/>
              <a:t>Describe the overall structure of events, ideas, concepts, or information in a text or part of a text.</a:t>
            </a:r>
            <a:endParaRPr lang="en-US" sz="850" b="1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en-US" sz="850" b="1" spc="-5" dirty="0">
                <a:latin typeface="Carlito"/>
                <a:cs typeface="Carlito"/>
              </a:rPr>
              <a:t>RI7: </a:t>
            </a:r>
            <a:r>
              <a:rPr lang="en-US" sz="850" dirty="0"/>
              <a:t>Interpret information presented visually, orally, or quantitatively and explain how the information contributes to an understanding of the text in which it appear</a:t>
            </a:r>
            <a:endParaRPr lang="en-US" sz="850" b="1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lang="en-US" sz="850" b="1" spc="-5" dirty="0">
                <a:latin typeface="Carlito"/>
                <a:cs typeface="Carlito"/>
              </a:rPr>
              <a:t>RI8:</a:t>
            </a:r>
            <a:r>
              <a:rPr lang="en-US" sz="850" dirty="0"/>
              <a:t>Explain how an author uses reasons and evidence to support particular points in a text</a:t>
            </a:r>
            <a:endParaRPr lang="en-US" sz="850" b="1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850" b="1" spc="-5" dirty="0">
                <a:latin typeface="Carlito"/>
                <a:cs typeface="Carlito"/>
              </a:rPr>
              <a:t>Narrative</a:t>
            </a:r>
            <a:r>
              <a:rPr sz="850" b="1" spc="-55" dirty="0">
                <a:latin typeface="Carlito"/>
                <a:cs typeface="Carlito"/>
              </a:rPr>
              <a:t> </a:t>
            </a:r>
            <a:r>
              <a:rPr sz="850" b="1" spc="-5" dirty="0">
                <a:latin typeface="Carlito"/>
                <a:cs typeface="Carlito"/>
              </a:rPr>
              <a:t>Writing</a:t>
            </a:r>
            <a:endParaRPr sz="850" dirty="0">
              <a:latin typeface="Carlito"/>
              <a:cs typeface="Carlito"/>
            </a:endParaRPr>
          </a:p>
          <a:p>
            <a:pPr marL="12700" marR="80645">
              <a:lnSpc>
                <a:spcPct val="100000"/>
              </a:lnSpc>
            </a:pPr>
            <a:r>
              <a:rPr sz="850" dirty="0">
                <a:latin typeface="Carlito"/>
                <a:cs typeface="Carlito"/>
              </a:rPr>
              <a:t>W3: </a:t>
            </a:r>
            <a:r>
              <a:rPr sz="850" spc="-5" dirty="0">
                <a:latin typeface="Carlito"/>
                <a:cs typeface="Carlito"/>
              </a:rPr>
              <a:t>Write narratives to develop real </a:t>
            </a:r>
            <a:r>
              <a:rPr sz="850" dirty="0">
                <a:latin typeface="Carlito"/>
                <a:cs typeface="Carlito"/>
              </a:rPr>
              <a:t>or </a:t>
            </a:r>
            <a:r>
              <a:rPr sz="850" spc="-5" dirty="0">
                <a:latin typeface="Carlito"/>
                <a:cs typeface="Carlito"/>
              </a:rPr>
              <a:t>imagined experiences </a:t>
            </a:r>
            <a:r>
              <a:rPr sz="850" dirty="0">
                <a:latin typeface="Carlito"/>
                <a:cs typeface="Carlito"/>
              </a:rPr>
              <a:t>or  </a:t>
            </a:r>
            <a:r>
              <a:rPr sz="850" spc="-5" dirty="0">
                <a:latin typeface="Carlito"/>
                <a:cs typeface="Carlito"/>
              </a:rPr>
              <a:t>events using effective technique, descriptive details, and clear  event</a:t>
            </a:r>
            <a:r>
              <a:rPr sz="850" spc="20" dirty="0">
                <a:latin typeface="Carlito"/>
                <a:cs typeface="Carlito"/>
              </a:rPr>
              <a:t> </a:t>
            </a:r>
            <a:r>
              <a:rPr sz="850" spc="-5" dirty="0">
                <a:latin typeface="Carlito"/>
                <a:cs typeface="Carlito"/>
              </a:rPr>
              <a:t>sequences.</a:t>
            </a:r>
            <a:endParaRPr sz="85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8288" y="5735843"/>
            <a:ext cx="3070225" cy="353943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490855">
              <a:lnSpc>
                <a:spcPct val="100000"/>
              </a:lnSpc>
              <a:spcBef>
                <a:spcPts val="600"/>
              </a:spcBef>
            </a:pP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Math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and</a:t>
            </a:r>
            <a:r>
              <a:rPr sz="18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Science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2444" y="6771945"/>
            <a:ext cx="308038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rlito"/>
                <a:cs typeface="Carlito"/>
              </a:rPr>
              <a:t>Science</a:t>
            </a:r>
            <a:endParaRPr sz="1200" dirty="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Carlito"/>
                <a:cs typeface="Carlito"/>
              </a:rPr>
              <a:t>E2. </a:t>
            </a:r>
            <a:r>
              <a:rPr sz="1200" spc="-5" dirty="0">
                <a:latin typeface="Carlito"/>
                <a:cs typeface="Carlito"/>
              </a:rPr>
              <a:t>Obtain, evaluate, </a:t>
            </a:r>
            <a:r>
              <a:rPr sz="1200" dirty="0">
                <a:latin typeface="Carlito"/>
                <a:cs typeface="Carlito"/>
              </a:rPr>
              <a:t>and </a:t>
            </a:r>
            <a:r>
              <a:rPr sz="1200" spc="-5" dirty="0">
                <a:latin typeface="Carlito"/>
                <a:cs typeface="Carlito"/>
              </a:rPr>
              <a:t>communicate  information to </a:t>
            </a:r>
            <a:r>
              <a:rPr sz="1200" dirty="0">
                <a:latin typeface="Carlito"/>
                <a:cs typeface="Carlito"/>
              </a:rPr>
              <a:t>model the </a:t>
            </a:r>
            <a:r>
              <a:rPr sz="1200" spc="-10" dirty="0">
                <a:latin typeface="Carlito"/>
                <a:cs typeface="Carlito"/>
              </a:rPr>
              <a:t>effects </a:t>
            </a:r>
            <a:r>
              <a:rPr sz="1200" dirty="0">
                <a:latin typeface="Carlito"/>
                <a:cs typeface="Carlito"/>
              </a:rPr>
              <a:t>of the position  and motion of the </a:t>
            </a:r>
            <a:r>
              <a:rPr sz="1200" spc="-5" dirty="0">
                <a:latin typeface="Carlito"/>
                <a:cs typeface="Carlito"/>
              </a:rPr>
              <a:t>Earth </a:t>
            </a:r>
            <a:r>
              <a:rPr sz="1200" dirty="0">
                <a:latin typeface="Carlito"/>
                <a:cs typeface="Carlito"/>
              </a:rPr>
              <a:t>and the moon in</a:t>
            </a:r>
            <a:r>
              <a:rPr sz="1200" spc="-13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relation  to </a:t>
            </a:r>
            <a:r>
              <a:rPr sz="1200" dirty="0">
                <a:latin typeface="Carlito"/>
                <a:cs typeface="Carlito"/>
              </a:rPr>
              <a:t>the sun as </a:t>
            </a:r>
            <a:r>
              <a:rPr sz="1200" spc="-5" dirty="0">
                <a:latin typeface="Carlito"/>
                <a:cs typeface="Carlito"/>
              </a:rPr>
              <a:t>observed from </a:t>
            </a:r>
            <a:r>
              <a:rPr sz="1200" dirty="0">
                <a:latin typeface="Carlito"/>
                <a:cs typeface="Carlito"/>
              </a:rPr>
              <a:t>the</a:t>
            </a:r>
            <a:r>
              <a:rPr sz="1200" spc="-50" dirty="0">
                <a:latin typeface="Carlito"/>
                <a:cs typeface="Carlito"/>
              </a:rPr>
              <a:t> </a:t>
            </a:r>
            <a:r>
              <a:rPr sz="1200" spc="-5" dirty="0">
                <a:latin typeface="Carlito"/>
                <a:cs typeface="Carlito"/>
              </a:rPr>
              <a:t>Earth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4836" y="8489418"/>
            <a:ext cx="16205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At-Home</a:t>
            </a:r>
            <a:r>
              <a:rPr sz="18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Practice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84319" y="3169746"/>
            <a:ext cx="167893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180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October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44164" y="3327134"/>
            <a:ext cx="1894205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1200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r>
              <a:rPr lang="en-US" sz="1200" b="1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Now-25</a:t>
            </a:r>
            <a:r>
              <a:rPr lang="en-US" sz="1200" b="1" baseline="300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</a:t>
            </a:r>
            <a:r>
              <a:rPr lang="en-US" sz="12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: sign up for virtual learning – if you want your child to do virtual for second semester. </a:t>
            </a:r>
          </a:p>
          <a:p>
            <a:pPr>
              <a:lnSpc>
                <a:spcPct val="100000"/>
              </a:lnSpc>
            </a:pPr>
            <a:endParaRPr lang="en-US" sz="1200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r>
              <a:rPr lang="en-US" sz="1200" b="1" dirty="0">
                <a:uFill>
                  <a:solidFill>
                    <a:srgbClr val="000000"/>
                  </a:solidFill>
                </a:uFill>
                <a:latin typeface="Carlito"/>
              </a:rPr>
              <a:t>26th - 30th </a:t>
            </a:r>
            <a:r>
              <a:rPr lang="en-US" sz="1200" dirty="0">
                <a:uFill>
                  <a:solidFill>
                    <a:srgbClr val="000000"/>
                  </a:solidFill>
                </a:uFill>
                <a:latin typeface="Carlito"/>
              </a:rPr>
              <a:t>- Red Ribbon Week-(activities coming soon)</a:t>
            </a:r>
          </a:p>
          <a:p>
            <a:pPr>
              <a:lnSpc>
                <a:spcPct val="100000"/>
              </a:lnSpc>
            </a:pPr>
            <a:endParaRPr lang="en-US" sz="1200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Due to Covid guidelines, no cupcakes are allowed for birthday celebrations. Our amazing Cafe’ staff is now selling treats for birthdays. Scan QR code to order treats</a:t>
            </a:r>
          </a:p>
          <a:p>
            <a:pPr algn="ctr">
              <a:lnSpc>
                <a:spcPct val="100000"/>
              </a:lnSpc>
            </a:pPr>
            <a:endParaRPr lang="en-US" sz="1200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endParaRPr lang="en-US" sz="1200" dirty="0">
              <a:uFill>
                <a:solidFill>
                  <a:srgbClr val="000000"/>
                </a:solidFill>
              </a:uFill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endParaRPr sz="1200" dirty="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6192" y="1997447"/>
            <a:ext cx="3030855" cy="666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16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 Carson: </a:t>
            </a:r>
            <a:r>
              <a:rPr sz="1400" u="sng" spc="-20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3"/>
              </a:rPr>
              <a:t>lcarson@Paulding.k12.ga.us </a:t>
            </a:r>
            <a:r>
              <a:rPr sz="1400" spc="-2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dirty="0">
                <a:latin typeface="Carlito"/>
                <a:cs typeface="Carlito"/>
              </a:rPr>
              <a:t>King: </a:t>
            </a:r>
            <a:r>
              <a:rPr sz="1400" u="sng" spc="-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4"/>
              </a:rPr>
              <a:t>stking@Paulding.k12.ga.us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30" dirty="0">
                <a:latin typeface="Carlito"/>
                <a:cs typeface="Carlito"/>
              </a:rPr>
              <a:t>Walton:</a:t>
            </a:r>
            <a:r>
              <a:rPr sz="1400" spc="-185" dirty="0">
                <a:latin typeface="Carlito"/>
                <a:cs typeface="Carlito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5"/>
              </a:rPr>
              <a:t>rwalton@paulding.k12.ga.us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13689" y="1997447"/>
            <a:ext cx="31654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5" dirty="0">
                <a:latin typeface="Carlito"/>
                <a:cs typeface="Carlito"/>
              </a:rPr>
              <a:t>Chapman</a:t>
            </a:r>
            <a:r>
              <a:rPr sz="1400" spc="-90" dirty="0">
                <a:latin typeface="Carlito"/>
                <a:cs typeface="Carlito"/>
              </a:rPr>
              <a:t>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  <a:hlinkClick r:id="rId6"/>
              </a:rPr>
              <a:t>jtallman@Paulding.k12.ga.us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70347" y="2206751"/>
            <a:ext cx="2094230" cy="9525"/>
          </a:xfrm>
          <a:custGeom>
            <a:avLst/>
            <a:gdLst/>
            <a:ahLst/>
            <a:cxnLst/>
            <a:rect l="l" t="t" r="r" b="b"/>
            <a:pathLst>
              <a:path w="2094229" h="9525">
                <a:moveTo>
                  <a:pt x="2093976" y="9144"/>
                </a:moveTo>
                <a:lnTo>
                  <a:pt x="0" y="9144"/>
                </a:lnTo>
                <a:lnTo>
                  <a:pt x="0" y="0"/>
                </a:lnTo>
                <a:lnTo>
                  <a:pt x="2093976" y="0"/>
                </a:lnTo>
                <a:lnTo>
                  <a:pt x="2093976" y="9144"/>
                </a:lnTo>
                <a:close/>
              </a:path>
            </a:pathLst>
          </a:custGeom>
          <a:solidFill>
            <a:srgbClr val="0362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928366" y="2210842"/>
            <a:ext cx="353123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4490" marR="5080" indent="-352425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Carlito"/>
                <a:cs typeface="Carlito"/>
              </a:rPr>
              <a:t>Mrs.</a:t>
            </a:r>
            <a:r>
              <a:rPr sz="1400" spc="-8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Mittelman:</a:t>
            </a:r>
            <a:r>
              <a:rPr sz="1400" spc="-10" dirty="0">
                <a:latin typeface="Carlito"/>
                <a:cs typeface="Carlito"/>
              </a:rPr>
              <a:t> </a:t>
            </a:r>
            <a:r>
              <a:rPr sz="1400" spc="30" dirty="0">
                <a:solidFill>
                  <a:srgbClr val="0000FF"/>
                </a:solidFill>
                <a:latin typeface="Carlito"/>
                <a:cs typeface="Carlito"/>
              </a:rPr>
              <a:t>b</a:t>
            </a:r>
            <a:r>
              <a:rPr sz="1400" u="sng" spc="-3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</a:rPr>
              <a:t> </a:t>
            </a:r>
            <a:r>
              <a:rPr sz="1400" u="sng" spc="-15" dirty="0">
                <a:solidFill>
                  <a:srgbClr val="0000FF"/>
                </a:solidFill>
                <a:uFill>
                  <a:solidFill>
                    <a:srgbClr val="0362C1"/>
                  </a:solidFill>
                </a:uFill>
                <a:latin typeface="Carlito"/>
                <a:cs typeface="Carlito"/>
                <a:hlinkClick r:id="rId7"/>
              </a:rPr>
              <a:t>mittelman@paulding.k12.ga.us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Mrs. </a:t>
            </a:r>
            <a:r>
              <a:rPr sz="1400" spc="-50" dirty="0">
                <a:latin typeface="Carlito"/>
                <a:cs typeface="Carlito"/>
              </a:rPr>
              <a:t>Yergin:</a:t>
            </a:r>
            <a:r>
              <a:rPr sz="1400" spc="-150" dirty="0">
                <a:latin typeface="Carlito"/>
                <a:cs typeface="Carlito"/>
              </a:rPr>
              <a:t> </a:t>
            </a:r>
            <a:r>
              <a:rPr sz="1400" spc="-15" dirty="0">
                <a:solidFill>
                  <a:srgbClr val="0000FF"/>
                </a:solidFill>
                <a:latin typeface="Carlito"/>
                <a:cs typeface="Carlito"/>
                <a:hlinkClick r:id="rId8"/>
              </a:rPr>
              <a:t>ayergin@paulding.k12.ga.us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21223" y="2633472"/>
            <a:ext cx="1920239" cy="9525"/>
          </a:xfrm>
          <a:custGeom>
            <a:avLst/>
            <a:gdLst/>
            <a:ahLst/>
            <a:cxnLst/>
            <a:rect l="l" t="t" r="r" b="b"/>
            <a:pathLst>
              <a:path w="1920240" h="9525">
                <a:moveTo>
                  <a:pt x="1920239" y="9144"/>
                </a:moveTo>
                <a:lnTo>
                  <a:pt x="0" y="9144"/>
                </a:lnTo>
                <a:lnTo>
                  <a:pt x="0" y="0"/>
                </a:lnTo>
                <a:lnTo>
                  <a:pt x="1920239" y="0"/>
                </a:lnTo>
                <a:lnTo>
                  <a:pt x="1920239" y="9144"/>
                </a:lnTo>
                <a:close/>
              </a:path>
            </a:pathLst>
          </a:custGeom>
          <a:solidFill>
            <a:srgbClr val="0362C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98856"/>
              </p:ext>
            </p:extLst>
          </p:nvPr>
        </p:nvGraphicFramePr>
        <p:xfrm>
          <a:off x="289559" y="8290559"/>
          <a:ext cx="6088379" cy="1394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1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73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Tues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Wed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Thu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Fri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Carson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PE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Media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Art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J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Music E</a:t>
                      </a: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Chapman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J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PE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Media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Art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PE</a:t>
                      </a:r>
                    </a:p>
                  </a:txBody>
                  <a:tcPr marL="0" marR="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41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King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Media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Art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J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PE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Music J</a:t>
                      </a: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B93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Walton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PE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Media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Art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J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200" dirty="0">
                          <a:latin typeface="Carlito"/>
                          <a:cs typeface="Carlito"/>
                        </a:rPr>
                        <a:t>Music 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arlito"/>
                          <a:ea typeface="+mn-ea"/>
                        </a:rPr>
                        <a:t>STEM</a:t>
                      </a: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ABA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2613660" y="7883652"/>
            <a:ext cx="1958339" cy="370840"/>
          </a:xfrm>
          <a:prstGeom prst="rect">
            <a:avLst/>
          </a:prstGeom>
          <a:solidFill>
            <a:srgbClr val="FFFFFF"/>
          </a:solidFill>
          <a:ln w="38100">
            <a:solidFill>
              <a:srgbClr val="803F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800" spc="-5" dirty="0">
                <a:latin typeface="Carlito"/>
                <a:cs typeface="Carlito"/>
              </a:rPr>
              <a:t>Specials</a:t>
            </a:r>
            <a:r>
              <a:rPr sz="1800" spc="5" dirty="0">
                <a:latin typeface="Carlito"/>
                <a:cs typeface="Carlito"/>
              </a:rPr>
              <a:t> </a:t>
            </a:r>
            <a:r>
              <a:rPr sz="1800" spc="-15" dirty="0">
                <a:latin typeface="Carlito"/>
                <a:cs typeface="Carlito"/>
              </a:rPr>
              <a:t>Rotations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D70704-6485-4BCF-94ED-DC65D469983C}"/>
              </a:ext>
            </a:extLst>
          </p:cNvPr>
          <p:cNvSpPr txBox="1"/>
          <p:nvPr/>
        </p:nvSpPr>
        <p:spPr>
          <a:xfrm>
            <a:off x="433812" y="6162783"/>
            <a:ext cx="307022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NBT5- Multiply multi digit numbers (1x4 digit, 2x2 digit) using place value, properties of multiplication, equations, area models, and/or arrays.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367C40F-9556-4514-BD75-B22E0CAEBE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13160" y="5752348"/>
            <a:ext cx="756133" cy="7512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0943A-C4D6-4134-BB53-4180B1C65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70669"/>
            <a:ext cx="4897900" cy="1477328"/>
          </a:xfrm>
        </p:spPr>
        <p:txBody>
          <a:bodyPr/>
          <a:lstStyle/>
          <a:p>
            <a:pPr algn="ctr"/>
            <a:r>
              <a:rPr lang="en-US" dirty="0"/>
              <a:t>How we teach Multiplication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B02123-CF6A-4C56-8DA4-55484E868921}"/>
              </a:ext>
            </a:extLst>
          </p:cNvPr>
          <p:cNvSpPr txBox="1"/>
          <p:nvPr/>
        </p:nvSpPr>
        <p:spPr>
          <a:xfrm>
            <a:off x="647700" y="2844224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Array/Area Model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F1E3DA-FC3A-4A69-8C55-D4BBE08F413A}"/>
              </a:ext>
            </a:extLst>
          </p:cNvPr>
          <p:cNvSpPr txBox="1"/>
          <p:nvPr/>
        </p:nvSpPr>
        <p:spPr>
          <a:xfrm>
            <a:off x="419100" y="3213556"/>
            <a:ext cx="31623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What would an array area model of 74 x 38 look like? </a:t>
            </a:r>
          </a:p>
          <a:p>
            <a:endParaRPr lang="en-US" sz="11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CFE287-3600-4985-9DD7-85EC523C5E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341" y="3725680"/>
            <a:ext cx="2510518" cy="1524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713909-2985-4438-9D10-B47CA293BA37}"/>
              </a:ext>
            </a:extLst>
          </p:cNvPr>
          <p:cNvSpPr txBox="1"/>
          <p:nvPr/>
        </p:nvSpPr>
        <p:spPr>
          <a:xfrm>
            <a:off x="638175" y="5803040"/>
            <a:ext cx="261112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Distributive Property</a:t>
            </a:r>
          </a:p>
          <a:p>
            <a:pPr algn="ctr"/>
            <a:r>
              <a:rPr lang="en-US" sz="1200" dirty="0"/>
              <a:t>(decomposing larger number)</a:t>
            </a:r>
          </a:p>
          <a:p>
            <a:pPr algn="ctr"/>
            <a:r>
              <a:rPr lang="en-US" sz="1200" dirty="0"/>
              <a:t>To illustrate 154 x 6, students use base 10 blocks or use drawings to show 154 six times. Seeing 154 six times will lead them to understand the distributive property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BAE9CE-7A84-43D3-807E-417073D419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" y="7239000"/>
            <a:ext cx="2611121" cy="762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886A743-7E06-4C32-9C7C-C59080694A92}"/>
              </a:ext>
            </a:extLst>
          </p:cNvPr>
          <p:cNvSpPr txBox="1"/>
          <p:nvPr/>
        </p:nvSpPr>
        <p:spPr>
          <a:xfrm>
            <a:off x="3933827" y="2910839"/>
            <a:ext cx="2057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The area model below shows the partial products for 14 x 16 = 224. Using the area model, students first verbalize their understanding: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• 10 x 10 is 100 </a:t>
            </a:r>
          </a:p>
          <a:p>
            <a:r>
              <a:rPr lang="en-US" dirty="0"/>
              <a:t>• 4 x 10 is 40 </a:t>
            </a:r>
          </a:p>
          <a:p>
            <a:r>
              <a:rPr lang="en-US" dirty="0"/>
              <a:t>• 10 x 6 is 60, and</a:t>
            </a:r>
          </a:p>
          <a:p>
            <a:r>
              <a:rPr lang="en-US" dirty="0"/>
              <a:t> • 4 x 6 is 24.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5D9487-6FFE-4A9E-BFCF-767E537B1B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4302" y="5449995"/>
            <a:ext cx="1457325" cy="13906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EF02F16-CD6D-4F5E-A126-FC45454D9385}"/>
              </a:ext>
            </a:extLst>
          </p:cNvPr>
          <p:cNvSpPr txBox="1"/>
          <p:nvPr/>
        </p:nvSpPr>
        <p:spPr>
          <a:xfrm>
            <a:off x="647700" y="8381062"/>
            <a:ext cx="5219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Multiplication Videos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https://www.youtube.com/watch?reload=9&amp;v=MVZRD4Fa1OY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7"/>
              </a:rPr>
              <a:t>https://www.youtube.com/watch?v=WYJsQo7ZTC4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03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256A9C4838F84FB114915815F89F49" ma:contentTypeVersion="41" ma:contentTypeDescription="Create a new document." ma:contentTypeScope="" ma:versionID="902cc1c523a4863729b164c5bc53c6ea">
  <xsd:schema xmlns:xsd="http://www.w3.org/2001/XMLSchema" xmlns:xs="http://www.w3.org/2001/XMLSchema" xmlns:p="http://schemas.microsoft.com/office/2006/metadata/properties" xmlns:ns1="http://schemas.microsoft.com/sharepoint/v3" xmlns:ns3="0a261724-34ab-4463-9b1c-fc70d08fa9e3" xmlns:ns4="0096d18e-d109-4e88-8679-f577df1b4a2f" targetNamespace="http://schemas.microsoft.com/office/2006/metadata/properties" ma:root="true" ma:fieldsID="6f100c9c40974b98fd3d33d7346c3b1f" ns1:_="" ns3:_="" ns4:_="">
    <xsd:import namespace="http://schemas.microsoft.com/sharepoint/v3"/>
    <xsd:import namespace="0a261724-34ab-4463-9b1c-fc70d08fa9e3"/>
    <xsd:import namespace="0096d18e-d109-4e88-8679-f577df1b4a2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1:_ip_UnifiedCompliancePolicyProperties" minOccurs="0"/>
                <xsd:element ref="ns1:_ip_UnifiedCompliancePolicyUIAction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TeamsChannelId" minOccurs="0"/>
                <xsd:element ref="ns4:Math_Settings" minOccurs="0"/>
                <xsd:element ref="ns4:Leaders" minOccurs="0"/>
                <xsd:element ref="ns4:Members" minOccurs="0"/>
                <xsd:element ref="ns4:Member_Groups" minOccurs="0"/>
                <xsd:element ref="ns4:Distribution_Groups" minOccurs="0"/>
                <xsd:element ref="ns4:LMS_Mappings" minOccurs="0"/>
                <xsd:element ref="ns4:Invited_Leaders" minOccurs="0"/>
                <xsd:element ref="ns4:Invited_Members" minOccurs="0"/>
                <xsd:element ref="ns4:Has_Leaders_Only_SectionGroup" minOccurs="0"/>
                <xsd:element ref="ns4:IsNotebookLocked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61724-34ab-4463-9b1c-fc70d08fa9e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96d18e-d109-4e88-8679-f577df1b4a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TeamsChannelId" ma:index="35" nillable="true" ma:displayName="Teams Channel Id" ma:internalName="TeamsChannelId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Leaders" ma:index="3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4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4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4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Has_Leaders_Only_SectionGroup" ma:index="44" nillable="true" ma:displayName="Has Leaders Only SectionGroup" ma:internalName="Has_Leaders_Only_SectionGroup">
      <xsd:simpleType>
        <xsd:restriction base="dms:Boolean"/>
      </xsd:simpleType>
    </xsd:element>
    <xsd:element name="IsNotebookLocked" ma:index="45" nillable="true" ma:displayName="Is Notebook Locked" ma:internalName="IsNotebookLocked">
      <xsd:simpleType>
        <xsd:restriction base="dms:Boolean"/>
      </xsd:simpleType>
    </xsd:element>
    <xsd:element name="MediaServiceAutoKeyPoints" ma:index="4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4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0096d18e-d109-4e88-8679-f577df1b4a2f" xsi:nil="true"/>
    <_ip_UnifiedCompliancePolicyUIAction xmlns="http://schemas.microsoft.com/sharepoint/v3" xsi:nil="true"/>
    <LMS_Mappings xmlns="0096d18e-d109-4e88-8679-f577df1b4a2f" xsi:nil="true"/>
    <Owner xmlns="0096d18e-d109-4e88-8679-f577df1b4a2f">
      <UserInfo>
        <DisplayName/>
        <AccountId xsi:nil="true"/>
        <AccountType/>
      </UserInfo>
    </Owner>
    <Distribution_Groups xmlns="0096d18e-d109-4e88-8679-f577df1b4a2f" xsi:nil="true"/>
    <Math_Settings xmlns="0096d18e-d109-4e88-8679-f577df1b4a2f" xsi:nil="true"/>
    <Members xmlns="0096d18e-d109-4e88-8679-f577df1b4a2f">
      <UserInfo>
        <DisplayName/>
        <AccountId xsi:nil="true"/>
        <AccountType/>
      </UserInfo>
    </Members>
    <Has_Leaders_Only_SectionGroup xmlns="0096d18e-d109-4e88-8679-f577df1b4a2f" xsi:nil="true"/>
    <DefaultSectionNames xmlns="0096d18e-d109-4e88-8679-f577df1b4a2f" xsi:nil="true"/>
    <Invited_Teachers xmlns="0096d18e-d109-4e88-8679-f577df1b4a2f" xsi:nil="true"/>
    <Invited_Leaders xmlns="0096d18e-d109-4e88-8679-f577df1b4a2f" xsi:nil="true"/>
    <IsNotebookLocked xmlns="0096d18e-d109-4e88-8679-f577df1b4a2f" xsi:nil="true"/>
    <NotebookType xmlns="0096d18e-d109-4e88-8679-f577df1b4a2f" xsi:nil="true"/>
    <Leaders xmlns="0096d18e-d109-4e88-8679-f577df1b4a2f">
      <UserInfo>
        <DisplayName/>
        <AccountId xsi:nil="true"/>
        <AccountType/>
      </UserInfo>
    </Leaders>
    <TeamsChannelId xmlns="0096d18e-d109-4e88-8679-f577df1b4a2f" xsi:nil="true"/>
    <_ip_UnifiedCompliancePolicyProperties xmlns="http://schemas.microsoft.com/sharepoint/v3" xsi:nil="true"/>
    <FolderType xmlns="0096d18e-d109-4e88-8679-f577df1b4a2f" xsi:nil="true"/>
    <Teachers xmlns="0096d18e-d109-4e88-8679-f577df1b4a2f">
      <UserInfo>
        <DisplayName/>
        <AccountId xsi:nil="true"/>
        <AccountType/>
      </UserInfo>
    </Teachers>
    <Students xmlns="0096d18e-d109-4e88-8679-f577df1b4a2f">
      <UserInfo>
        <DisplayName/>
        <AccountId xsi:nil="true"/>
        <AccountType/>
      </UserInfo>
    </Students>
    <Templates xmlns="0096d18e-d109-4e88-8679-f577df1b4a2f" xsi:nil="true"/>
    <Self_Registration_Enabled xmlns="0096d18e-d109-4e88-8679-f577df1b4a2f" xsi:nil="true"/>
    <Invited_Members xmlns="0096d18e-d109-4e88-8679-f577df1b4a2f" xsi:nil="true"/>
    <Invited_Students xmlns="0096d18e-d109-4e88-8679-f577df1b4a2f" xsi:nil="true"/>
    <CultureName xmlns="0096d18e-d109-4e88-8679-f577df1b4a2f" xsi:nil="true"/>
    <Student_Groups xmlns="0096d18e-d109-4e88-8679-f577df1b4a2f">
      <UserInfo>
        <DisplayName/>
        <AccountId xsi:nil="true"/>
        <AccountType/>
      </UserInfo>
    </Student_Groups>
    <AppVersion xmlns="0096d18e-d109-4e88-8679-f577df1b4a2f" xsi:nil="true"/>
    <Has_Teacher_Only_SectionGroup xmlns="0096d18e-d109-4e88-8679-f577df1b4a2f" xsi:nil="true"/>
    <Member_Groups xmlns="0096d18e-d109-4e88-8679-f577df1b4a2f">
      <UserInfo>
        <DisplayName/>
        <AccountId xsi:nil="true"/>
        <AccountType/>
      </UserInfo>
    </Member_Groups>
  </documentManagement>
</p:properties>
</file>

<file path=customXml/itemProps1.xml><?xml version="1.0" encoding="utf-8"?>
<ds:datastoreItem xmlns:ds="http://schemas.openxmlformats.org/officeDocument/2006/customXml" ds:itemID="{7E32A944-4C1D-44DC-A0AF-AD0C979827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37D740-BFC2-492B-902A-3FE7A9EE37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a261724-34ab-4463-9b1c-fc70d08fa9e3"/>
    <ds:schemaRef ds:uri="0096d18e-d109-4e88-8679-f577df1b4a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D38BAB-0663-4303-B8FA-1451658C5FC6}">
  <ds:schemaRefs>
    <ds:schemaRef ds:uri="http://schemas.microsoft.com/office/2006/metadata/properties"/>
    <ds:schemaRef ds:uri="http://schemas.microsoft.com/office/infopath/2007/PartnerControls"/>
    <ds:schemaRef ds:uri="0096d18e-d109-4e88-8679-f577df1b4a2f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590</Words>
  <Application>Microsoft Office PowerPoint</Application>
  <PresentationFormat>Custom</PresentationFormat>
  <Paragraphs>85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Carlito</vt:lpstr>
      <vt:lpstr>Times New Roman</vt:lpstr>
      <vt:lpstr>Office Theme</vt:lpstr>
      <vt:lpstr>Our 4th Grade  Classroom News</vt:lpstr>
      <vt:lpstr>How we teach Multiplication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newsletter_1015ppt (1)  -  Compatibility Mode</dc:title>
  <dc:creator>lcarson</dc:creator>
  <cp:lastModifiedBy>Lisa M. Carson</cp:lastModifiedBy>
  <cp:revision>1</cp:revision>
  <dcterms:created xsi:type="dcterms:W3CDTF">2020-10-02T23:08:40Z</dcterms:created>
  <dcterms:modified xsi:type="dcterms:W3CDTF">2020-10-18T18:47:32Z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2020-10-02T00:00:00Z</vt:filetime>
  </property>
  <property fmtid="{D5CDD505-2E9C-101B-9397-08002B2CF9AE}" pid="3" name="LastSaved">
    <vt:filetime>2020-10-02T00:00:00Z</vt:filetime>
  </property>
  <property fmtid="{D5CDD505-2E9C-101B-9397-08002B2CF9AE}" pid="4" name="ContentTypeId">
    <vt:lpwstr>0x0101008B256A9C4838F84FB114915815F89F49</vt:lpwstr>
  </property>
</Properties>
</file>